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317" r:id="rId5"/>
    <p:sldId id="309" r:id="rId6"/>
    <p:sldId id="318" r:id="rId7"/>
    <p:sldId id="314" r:id="rId8"/>
    <p:sldId id="319" r:id="rId9"/>
    <p:sldId id="320" r:id="rId10"/>
    <p:sldId id="321" r:id="rId11"/>
    <p:sldId id="325" r:id="rId12"/>
    <p:sldId id="326" r:id="rId13"/>
    <p:sldId id="327" r:id="rId14"/>
    <p:sldId id="328" r:id="rId15"/>
    <p:sldId id="329" r:id="rId16"/>
    <p:sldId id="330" r:id="rId17"/>
    <p:sldId id="30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36A58"/>
    <a:srgbClr val="505A47"/>
    <a:srgbClr val="D1D8B7"/>
    <a:srgbClr val="A09D79"/>
    <a:srgbClr val="AD5C4D"/>
    <a:srgbClr val="543E35"/>
    <a:srgbClr val="637700"/>
    <a:srgbClr val="FFF4ED"/>
    <a:srgbClr val="5E6A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5405" autoAdjust="0"/>
  </p:normalViewPr>
  <p:slideViewPr>
    <p:cSldViewPr snapToGrid="0">
      <p:cViewPr varScale="1">
        <p:scale>
          <a:sx n="66" d="100"/>
          <a:sy n="66" d="100"/>
        </p:scale>
        <p:origin x="816" y="48"/>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8/8/2024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8/8/2024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526679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1082856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3150378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222937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4114872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4246156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913720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1008012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12</a:t>
            </a:fld>
            <a:endParaRPr lang="en-US" noProof="0" dirty="0"/>
          </a:p>
        </p:txBody>
      </p:sp>
    </p:spTree>
    <p:extLst>
      <p:ext uri="{BB962C8B-B14F-4D97-AF65-F5344CB8AC3E}">
        <p14:creationId xmlns:p14="http://schemas.microsoft.com/office/powerpoint/2010/main" val="575165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3553129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14</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ar-SA"/>
              <a:t>انقر فوق الأيقونة لإضافة صورة</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ar-SA"/>
              <a:t>انقر لتحرير نمط عنوان الشكل الرئيسي</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ar-SA"/>
              <a:t>انقر فوق الأيقونة لإضافة صورة</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ar-SA"/>
              <a:t>انقر لتحرير نمط عنوان الشكل الرئيسي</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ar-SA"/>
              <a:t>انقر فوق الأيقونة لإضافة جدول</a:t>
            </a:r>
            <a:endParaRPr lang="en-US"/>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فارغ">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ar-SA"/>
              <a:t>انقر لتحرير نمط عنوان الشكل الرئيسي</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1803400"/>
            <a:ext cx="10360152" cy="2815771"/>
          </a:xfrm>
        </p:spPr>
        <p:txBody>
          <a:bodyPr anchor="ctr"/>
          <a:lstStyle/>
          <a:p>
            <a:pPr>
              <a:lnSpc>
                <a:spcPct val="150000"/>
              </a:lnSpc>
            </a:pPr>
            <a:r>
              <a:rPr lang="en-US" sz="5400" dirty="0"/>
              <a:t>Training Experience presentation</a:t>
            </a:r>
            <a:br>
              <a:rPr lang="ar-YE" dirty="0"/>
            </a:br>
            <a:r>
              <a:rPr lang="en-US" sz="3600" dirty="0"/>
              <a:t>Khamis Mushayt General Hospital</a:t>
            </a:r>
            <a:br>
              <a:rPr lang="ar-YE" sz="3600" dirty="0"/>
            </a:br>
            <a:endParaRPr lang="en-US" dirty="0"/>
          </a:p>
        </p:txBody>
      </p:sp>
      <p:sp>
        <p:nvSpPr>
          <p:cNvPr id="2" name="Title 2">
            <a:extLst>
              <a:ext uri="{FF2B5EF4-FFF2-40B4-BE49-F238E27FC236}">
                <a16:creationId xmlns:a16="http://schemas.microsoft.com/office/drawing/2014/main" id="{473A2AD7-643C-28D0-7563-A2C935C61C82}"/>
              </a:ext>
            </a:extLst>
          </p:cNvPr>
          <p:cNvSpPr txBox="1">
            <a:spLocks/>
          </p:cNvSpPr>
          <p:nvPr/>
        </p:nvSpPr>
        <p:spPr>
          <a:xfrm>
            <a:off x="101600" y="6346373"/>
            <a:ext cx="3236686" cy="50437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l">
              <a:lnSpc>
                <a:spcPct val="150000"/>
              </a:lnSpc>
            </a:pPr>
            <a:r>
              <a:rPr lang="en-US" sz="2000" dirty="0"/>
              <a:t>2024-1446</a:t>
            </a:r>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2328671" y="0"/>
            <a:ext cx="7534656" cy="914400"/>
          </a:xfrm>
        </p:spPr>
        <p:txBody>
          <a:bodyPr/>
          <a:lstStyle/>
          <a:p>
            <a:pPr algn="ctr"/>
            <a:r>
              <a:rPr lang="en-US" b="1" dirty="0"/>
              <a:t>Introduction</a:t>
            </a: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07142" y="1037625"/>
            <a:ext cx="10377715" cy="3592431"/>
          </a:xfrm>
        </p:spPr>
        <p:txBody>
          <a:bodyPr>
            <a:noAutofit/>
          </a:bodyPr>
          <a:lstStyle/>
          <a:p>
            <a:pPr marL="0" indent="0">
              <a:lnSpc>
                <a:spcPct val="150000"/>
              </a:lnSpc>
              <a:buNone/>
            </a:pPr>
            <a:r>
              <a:rPr lang="en-US" sz="2400" dirty="0"/>
              <a:t>The training program at Khamis Mushayt General Hospital provided an in-depth experience in the hospital’s IT operations and support functions. </a:t>
            </a:r>
            <a:endParaRPr lang="ar-YE" sz="2400" dirty="0"/>
          </a:p>
          <a:p>
            <a:pPr marL="0" indent="0">
              <a:lnSpc>
                <a:spcPct val="150000"/>
              </a:lnSpc>
              <a:buNone/>
            </a:pPr>
            <a:r>
              <a:rPr lang="en-US" sz="2400" dirty="0"/>
              <a:t>My main responsibilities included printing patient test results and managing blood sample reception using a barcode scanner. </a:t>
            </a:r>
            <a:endParaRPr lang="ar-YE" sz="2400" dirty="0"/>
          </a:p>
          <a:p>
            <a:pPr marL="0" indent="0">
              <a:lnSpc>
                <a:spcPct val="150000"/>
              </a:lnSpc>
              <a:buNone/>
            </a:pPr>
            <a:r>
              <a:rPr lang="en-US" sz="2400" dirty="0"/>
              <a:t>This hands-on training was pivotal in applying theoretical knowledge to real-world medical IT tasks. </a:t>
            </a:r>
            <a:endParaRPr lang="ar-YE" sz="2400" dirty="0"/>
          </a:p>
          <a:p>
            <a:pPr marL="0" indent="0">
              <a:lnSpc>
                <a:spcPct val="150000"/>
              </a:lnSpc>
              <a:buNone/>
            </a:pPr>
            <a:r>
              <a:rPr lang="en-US" sz="2400" dirty="0"/>
              <a:t>This experience was highly relevant to my field of study in computer science, offering valuable practical experience in a professional healthcare environment.</a:t>
            </a:r>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a:t>
            </a:fld>
            <a:endParaRPr lang="en-US" dirty="0"/>
          </a:p>
        </p:txBody>
      </p:sp>
    </p:spTree>
    <p:extLst>
      <p:ext uri="{BB962C8B-B14F-4D97-AF65-F5344CB8AC3E}">
        <p14:creationId xmlns:p14="http://schemas.microsoft.com/office/powerpoint/2010/main" val="1966913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2328672" y="86364"/>
            <a:ext cx="7534656" cy="587975"/>
          </a:xfrm>
        </p:spPr>
        <p:txBody>
          <a:bodyPr/>
          <a:lstStyle/>
          <a:p>
            <a:pPr algn="ctr"/>
            <a:r>
              <a:rPr lang="en-US" b="1" dirty="0"/>
              <a:t>Definition of the Training Entity</a:t>
            </a: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76085" y="805248"/>
            <a:ext cx="10377715" cy="587975"/>
          </a:xfrm>
        </p:spPr>
        <p:txBody>
          <a:bodyPr>
            <a:noAutofit/>
          </a:bodyPr>
          <a:lstStyle/>
          <a:p>
            <a:pPr marL="0" indent="0">
              <a:lnSpc>
                <a:spcPct val="100000"/>
              </a:lnSpc>
              <a:buNone/>
            </a:pPr>
            <a:r>
              <a:rPr lang="en-US" sz="2400" b="1" dirty="0"/>
              <a:t>Khamis Mushayt General Hospital</a:t>
            </a:r>
            <a:r>
              <a:rPr lang="en-US" sz="2400" dirty="0"/>
              <a:t>, located in Khamis Mushayt, Saudi Arabia.</a:t>
            </a:r>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a:t>
            </a:fld>
            <a:endParaRPr lang="en-US" dirty="0"/>
          </a:p>
        </p:txBody>
      </p:sp>
      <p:sp>
        <p:nvSpPr>
          <p:cNvPr id="2" name="Content Placeholder 7">
            <a:extLst>
              <a:ext uri="{FF2B5EF4-FFF2-40B4-BE49-F238E27FC236}">
                <a16:creationId xmlns:a16="http://schemas.microsoft.com/office/drawing/2014/main" id="{5B183959-1D0E-BA13-C8E8-CE4F44DA14C1}"/>
              </a:ext>
            </a:extLst>
          </p:cNvPr>
          <p:cNvSpPr txBox="1">
            <a:spLocks/>
          </p:cNvSpPr>
          <p:nvPr/>
        </p:nvSpPr>
        <p:spPr>
          <a:xfrm>
            <a:off x="313433" y="1547143"/>
            <a:ext cx="6079422" cy="43326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dirty="0"/>
              <a:t>Khamis Mushayt General Hospital is a prominent healthcare facility dedicated to providing high-quality medical services to the community. </a:t>
            </a:r>
            <a:endParaRPr lang="ar-YE" sz="2400" dirty="0"/>
          </a:p>
          <a:p>
            <a:pPr marL="0" indent="0">
              <a:lnSpc>
                <a:spcPct val="100000"/>
              </a:lnSpc>
              <a:buFont typeface="Arial" panose="020B0604020202020204" pitchFamily="34" charset="0"/>
              <a:buNone/>
            </a:pPr>
            <a:r>
              <a:rPr lang="en-US" sz="2400" dirty="0"/>
              <a:t>The hospital focuses on delivering comprehensive patient care, including diagnostics, treatment, and follow-up services across various medical specialties. </a:t>
            </a:r>
            <a:endParaRPr lang="ar-YE" sz="2400" dirty="0"/>
          </a:p>
          <a:p>
            <a:pPr marL="0" indent="0">
              <a:lnSpc>
                <a:spcPct val="100000"/>
              </a:lnSpc>
              <a:buFont typeface="Arial" panose="020B0604020202020204" pitchFamily="34" charset="0"/>
              <a:buNone/>
            </a:pPr>
            <a:r>
              <a:rPr lang="en-US" sz="2400" dirty="0"/>
              <a:t>The hospital’s activities encompass a wide range of healthcare services, supported by robust IT systems to manage patient information and streamline medical processes.</a:t>
            </a:r>
          </a:p>
        </p:txBody>
      </p:sp>
      <p:pic>
        <p:nvPicPr>
          <p:cNvPr id="4" name="صورة 3">
            <a:extLst>
              <a:ext uri="{FF2B5EF4-FFF2-40B4-BE49-F238E27FC236}">
                <a16:creationId xmlns:a16="http://schemas.microsoft.com/office/drawing/2014/main" id="{18DE8D00-AA98-888B-690F-3367A3601FCC}"/>
              </a:ext>
            </a:extLst>
          </p:cNvPr>
          <p:cNvPicPr>
            <a:picLocks noChangeAspect="1"/>
          </p:cNvPicPr>
          <p:nvPr/>
        </p:nvPicPr>
        <p:blipFill rotWithShape="1">
          <a:blip r:embed="rId3"/>
          <a:srcRect t="16021"/>
          <a:stretch/>
        </p:blipFill>
        <p:spPr>
          <a:xfrm>
            <a:off x="6392855" y="1697079"/>
            <a:ext cx="5799145" cy="3463841"/>
          </a:xfrm>
          <a:prstGeom prst="rect">
            <a:avLst/>
          </a:prstGeom>
        </p:spPr>
      </p:pic>
    </p:spTree>
    <p:extLst>
      <p:ext uri="{BB962C8B-B14F-4D97-AF65-F5344CB8AC3E}">
        <p14:creationId xmlns:p14="http://schemas.microsoft.com/office/powerpoint/2010/main" val="138411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4</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2328671" y="0"/>
            <a:ext cx="7534656" cy="9144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Training Mechanism</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872670" y="1175365"/>
            <a:ext cx="10446658" cy="17274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gn="just">
              <a:lnSpc>
                <a:spcPct val="100000"/>
              </a:lnSpc>
              <a:spcBef>
                <a:spcPts val="600"/>
              </a:spcBef>
              <a:spcAft>
                <a:spcPts val="600"/>
              </a:spcAft>
              <a:buFont typeface="Wingdings" panose="05000000000000000000" pitchFamily="2" charset="2"/>
              <a:buChar char="Ø"/>
            </a:pPr>
            <a:r>
              <a:rPr lang="en-US" sz="2400" b="1" dirty="0"/>
              <a:t>Structured Training Sessions:</a:t>
            </a:r>
            <a:r>
              <a:rPr lang="ar-YE" sz="2400" b="1" dirty="0"/>
              <a:t> </a:t>
            </a:r>
            <a:r>
              <a:rPr lang="en-US" sz="2400" dirty="0"/>
              <a:t>Organized into weekly segments focusing on specific IT tasks.</a:t>
            </a:r>
          </a:p>
          <a:p>
            <a:pPr marL="465138" indent="-465138" algn="just">
              <a:lnSpc>
                <a:spcPct val="100000"/>
              </a:lnSpc>
              <a:spcBef>
                <a:spcPts val="600"/>
              </a:spcBef>
              <a:spcAft>
                <a:spcPts val="600"/>
              </a:spcAft>
              <a:buFont typeface="Wingdings" panose="05000000000000000000" pitchFamily="2" charset="2"/>
              <a:buChar char="Ø"/>
            </a:pPr>
            <a:r>
              <a:rPr lang="en-US" sz="2400" b="1" dirty="0"/>
              <a:t>Hands-On Experience:</a:t>
            </a:r>
            <a:r>
              <a:rPr lang="ar-YE" sz="2400" b="1" dirty="0"/>
              <a:t> </a:t>
            </a:r>
            <a:r>
              <a:rPr lang="en-US" sz="2400" dirty="0"/>
              <a:t>Engaged in daily hospital IT operations and practical tasks.</a:t>
            </a:r>
          </a:p>
          <a:p>
            <a:pPr marL="465138" indent="-465138" algn="just">
              <a:lnSpc>
                <a:spcPct val="100000"/>
              </a:lnSpc>
              <a:spcBef>
                <a:spcPts val="600"/>
              </a:spcBef>
              <a:spcAft>
                <a:spcPts val="600"/>
              </a:spcAft>
              <a:buFont typeface="Wingdings" panose="05000000000000000000" pitchFamily="2" charset="2"/>
              <a:buChar char="Ø"/>
            </a:pPr>
            <a:r>
              <a:rPr lang="en-US" sz="2400" b="1" dirty="0"/>
              <a:t>Tools Used:</a:t>
            </a:r>
            <a:r>
              <a:rPr lang="ar-YE" sz="2400" b="1" dirty="0"/>
              <a:t> </a:t>
            </a:r>
            <a:r>
              <a:rPr lang="en-US" sz="2400" dirty="0"/>
              <a:t>Barcode scanners for sample tracking and hospital software for data management.</a:t>
            </a:r>
          </a:p>
          <a:p>
            <a:pPr marL="465138" indent="-465138" algn="just">
              <a:lnSpc>
                <a:spcPct val="100000"/>
              </a:lnSpc>
              <a:spcBef>
                <a:spcPts val="600"/>
              </a:spcBef>
              <a:spcAft>
                <a:spcPts val="600"/>
              </a:spcAft>
              <a:buFont typeface="Wingdings" panose="05000000000000000000" pitchFamily="2" charset="2"/>
              <a:buChar char="Ø"/>
            </a:pPr>
            <a:r>
              <a:rPr lang="en-US" sz="2400" b="1" dirty="0"/>
              <a:t>Supervision and Feedback:</a:t>
            </a:r>
            <a:r>
              <a:rPr lang="ar-YE" sz="2400" b="1" dirty="0"/>
              <a:t> </a:t>
            </a:r>
            <a:r>
              <a:rPr lang="en-US" sz="2400" dirty="0"/>
              <a:t>Regular guidance and evaluations from supervisors to track progress.</a:t>
            </a:r>
          </a:p>
          <a:p>
            <a:pPr marL="0" indent="0" algn="just">
              <a:lnSpc>
                <a:spcPct val="150000"/>
              </a:lnSpc>
              <a:spcBef>
                <a:spcPts val="600"/>
              </a:spcBef>
              <a:spcAft>
                <a:spcPts val="600"/>
              </a:spcAft>
              <a:buFont typeface="Arial" panose="020B0604020202020204" pitchFamily="34" charset="0"/>
              <a:buNone/>
            </a:pPr>
            <a:r>
              <a:rPr lang="en-US" sz="2400" dirty="0"/>
              <a:t>The training was structured into weekly sessions, providing hands-on experience with tasks like printing test results and managing blood samples. It utilized barcode scanners and hospital software, with regular supervision and feedback to ensure effective learning and application of skills.</a:t>
            </a:r>
          </a:p>
        </p:txBody>
      </p:sp>
    </p:spTree>
    <p:extLst>
      <p:ext uri="{BB962C8B-B14F-4D97-AF65-F5344CB8AC3E}">
        <p14:creationId xmlns:p14="http://schemas.microsoft.com/office/powerpoint/2010/main" val="4132147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5</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2328671" y="0"/>
            <a:ext cx="7534656" cy="9144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Training Objectives</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872670" y="1175365"/>
            <a:ext cx="10446658" cy="17274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gn="just">
              <a:lnSpc>
                <a:spcPct val="100000"/>
              </a:lnSpc>
              <a:spcBef>
                <a:spcPts val="600"/>
              </a:spcBef>
              <a:spcAft>
                <a:spcPts val="600"/>
              </a:spcAft>
              <a:buFont typeface="Wingdings" panose="05000000000000000000" pitchFamily="2" charset="2"/>
              <a:buChar char="Ø"/>
            </a:pPr>
            <a:r>
              <a:rPr lang="en-US" sz="2400" b="1" dirty="0"/>
              <a:t>Practical IT Experience: </a:t>
            </a:r>
            <a:r>
              <a:rPr lang="en-US" sz="2400" dirty="0"/>
              <a:t>Gain hands-on experience in a healthcare IT setting.</a:t>
            </a:r>
            <a:r>
              <a:rPr lang="ar-YE" sz="2400" dirty="0"/>
              <a:t> </a:t>
            </a:r>
          </a:p>
          <a:p>
            <a:pPr marL="465138" indent="-465138" algn="just">
              <a:lnSpc>
                <a:spcPct val="100000"/>
              </a:lnSpc>
              <a:spcBef>
                <a:spcPts val="600"/>
              </a:spcBef>
              <a:spcAft>
                <a:spcPts val="600"/>
              </a:spcAft>
              <a:buFont typeface="Wingdings" panose="05000000000000000000" pitchFamily="2" charset="2"/>
              <a:buChar char="Ø"/>
            </a:pPr>
            <a:r>
              <a:rPr lang="en-US" sz="2400" b="1" dirty="0"/>
              <a:t>Data Management Skills: </a:t>
            </a:r>
            <a:r>
              <a:rPr lang="en-US" sz="2400" dirty="0"/>
              <a:t>Develop skills in processing patient data and managing hospital IT systems.</a:t>
            </a:r>
            <a:endParaRPr lang="ar-YE" sz="2400" dirty="0"/>
          </a:p>
          <a:p>
            <a:pPr marL="465138" indent="-465138" algn="just">
              <a:lnSpc>
                <a:spcPct val="100000"/>
              </a:lnSpc>
              <a:spcBef>
                <a:spcPts val="600"/>
              </a:spcBef>
              <a:spcAft>
                <a:spcPts val="600"/>
              </a:spcAft>
              <a:buFont typeface="Wingdings" panose="05000000000000000000" pitchFamily="2" charset="2"/>
              <a:buChar char="Ø"/>
            </a:pPr>
            <a:r>
              <a:rPr lang="en-US" sz="2400" b="1" dirty="0"/>
              <a:t>Workflow Understanding</a:t>
            </a:r>
            <a:r>
              <a:rPr lang="en-US" sz="2400" dirty="0"/>
              <a:t>: Learn to apply IT solutions to improve hospital efficiency and support workflows.</a:t>
            </a:r>
          </a:p>
          <a:p>
            <a:pPr marL="0" indent="0" algn="just">
              <a:lnSpc>
                <a:spcPct val="150000"/>
              </a:lnSpc>
              <a:spcBef>
                <a:spcPts val="600"/>
              </a:spcBef>
              <a:spcAft>
                <a:spcPts val="600"/>
              </a:spcAft>
              <a:buFont typeface="Arial" panose="020B0604020202020204" pitchFamily="34" charset="0"/>
              <a:buNone/>
            </a:pPr>
            <a:r>
              <a:rPr lang="en-US" sz="2400" dirty="0"/>
              <a:t>The training aimed to provide practical IT experience in a healthcare environment, enhance skills in managing patient data, and understand how IT solutions support hospital operations. The goal was to bridge theoretical knowledge with real-world application and prepare for future IT roles in medical settings.</a:t>
            </a:r>
          </a:p>
        </p:txBody>
      </p:sp>
    </p:spTree>
    <p:extLst>
      <p:ext uri="{BB962C8B-B14F-4D97-AF65-F5344CB8AC3E}">
        <p14:creationId xmlns:p14="http://schemas.microsoft.com/office/powerpoint/2010/main" val="354709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6</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Training Content (tasks assigned to me as a trainee)</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596897" y="946261"/>
            <a:ext cx="10956473" cy="1840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nSpc>
                <a:spcPct val="100000"/>
              </a:lnSpc>
              <a:spcBef>
                <a:spcPts val="600"/>
              </a:spcBef>
              <a:buFont typeface="Wingdings" panose="05000000000000000000" pitchFamily="2" charset="2"/>
              <a:buChar char="Ø"/>
            </a:pPr>
            <a:r>
              <a:rPr lang="en-US" sz="2400" b="1" dirty="0">
                <a:cs typeface="+mj-cs"/>
              </a:rPr>
              <a:t>First week: </a:t>
            </a:r>
            <a:r>
              <a:rPr lang="en-US" sz="2400" dirty="0">
                <a:cs typeface="+mj-cs"/>
              </a:rPr>
              <a:t>Getting to know the facility's departments and their work with information technology.</a:t>
            </a:r>
            <a:endParaRPr lang="ar-YE" sz="2400" dirty="0">
              <a:cs typeface="+mj-cs"/>
            </a:endParaRPr>
          </a:p>
          <a:p>
            <a:pPr marL="465138" indent="-465138">
              <a:lnSpc>
                <a:spcPct val="100000"/>
              </a:lnSpc>
              <a:spcBef>
                <a:spcPts val="600"/>
              </a:spcBef>
              <a:buFont typeface="Wingdings" panose="05000000000000000000" pitchFamily="2" charset="2"/>
              <a:buChar char="Ø"/>
            </a:pPr>
            <a:r>
              <a:rPr lang="en-US" sz="2400" b="1" dirty="0">
                <a:cs typeface="+mj-cs"/>
              </a:rPr>
              <a:t>Second week: </a:t>
            </a:r>
            <a:r>
              <a:rPr lang="en-US" sz="2400" dirty="0">
                <a:cs typeface="+mj-cs"/>
              </a:rPr>
              <a:t>Working on servers, their operating environment and periodic maintenance.</a:t>
            </a:r>
          </a:p>
          <a:p>
            <a:pPr marL="465138" indent="-465138">
              <a:lnSpc>
                <a:spcPct val="100000"/>
              </a:lnSpc>
              <a:spcBef>
                <a:spcPts val="600"/>
              </a:spcBef>
              <a:buFont typeface="Wingdings" panose="05000000000000000000" pitchFamily="2" charset="2"/>
              <a:buChar char="Ø"/>
            </a:pPr>
            <a:r>
              <a:rPr lang="en-US" sz="2400" b="1" dirty="0">
                <a:cs typeface="+mj-cs"/>
              </a:rPr>
              <a:t>Third week: </a:t>
            </a:r>
            <a:r>
              <a:rPr lang="en-US" sz="2400" dirty="0">
                <a:cs typeface="+mj-cs"/>
              </a:rPr>
              <a:t>Working on maintaining devices, printers and scanners.</a:t>
            </a:r>
          </a:p>
          <a:p>
            <a:pPr marL="465138" indent="-465138">
              <a:lnSpc>
                <a:spcPct val="100000"/>
              </a:lnSpc>
              <a:spcBef>
                <a:spcPts val="600"/>
              </a:spcBef>
              <a:buFont typeface="Wingdings" panose="05000000000000000000" pitchFamily="2" charset="2"/>
              <a:buChar char="Ø"/>
            </a:pPr>
            <a:r>
              <a:rPr lang="en-US" sz="2400" b="1" dirty="0">
                <a:cs typeface="+mj-cs"/>
              </a:rPr>
              <a:t>Fourth week: </a:t>
            </a:r>
            <a:r>
              <a:rPr lang="en-US" sz="2400" dirty="0">
                <a:cs typeface="+mj-cs"/>
              </a:rPr>
              <a:t>Working on adding new points and connecting them to the facility's network.</a:t>
            </a:r>
          </a:p>
          <a:p>
            <a:pPr marL="465138" indent="-465138">
              <a:lnSpc>
                <a:spcPct val="100000"/>
              </a:lnSpc>
              <a:spcBef>
                <a:spcPts val="600"/>
              </a:spcBef>
              <a:buFont typeface="Wingdings" panose="05000000000000000000" pitchFamily="2" charset="2"/>
              <a:buChar char="Ø"/>
            </a:pPr>
            <a:r>
              <a:rPr lang="en-US" sz="2400" b="1" dirty="0">
                <a:cs typeface="+mj-cs"/>
              </a:rPr>
              <a:t>Fifth week: </a:t>
            </a:r>
            <a:r>
              <a:rPr lang="en-US" sz="2400" dirty="0">
                <a:cs typeface="+mj-cs"/>
              </a:rPr>
              <a:t>Working on an appointment system and its working mechanism in the facility.</a:t>
            </a:r>
          </a:p>
          <a:p>
            <a:pPr marL="465138" indent="-465138">
              <a:lnSpc>
                <a:spcPct val="100000"/>
              </a:lnSpc>
              <a:spcBef>
                <a:spcPts val="600"/>
              </a:spcBef>
              <a:buFont typeface="Wingdings" panose="05000000000000000000" pitchFamily="2" charset="2"/>
              <a:buChar char="Ø"/>
            </a:pPr>
            <a:r>
              <a:rPr lang="en-US" sz="2400" b="1" dirty="0">
                <a:cs typeface="+mj-cs"/>
              </a:rPr>
              <a:t>Sixth week: </a:t>
            </a:r>
            <a:r>
              <a:rPr lang="en-US" sz="2400" dirty="0">
                <a:cs typeface="+mj-cs"/>
              </a:rPr>
              <a:t>Working on the facility's medical program and making statistics on it</a:t>
            </a:r>
          </a:p>
          <a:p>
            <a:pPr marL="465138" indent="-465138">
              <a:lnSpc>
                <a:spcPct val="100000"/>
              </a:lnSpc>
              <a:spcBef>
                <a:spcPts val="600"/>
              </a:spcBef>
              <a:buFont typeface="Wingdings" panose="05000000000000000000" pitchFamily="2" charset="2"/>
              <a:buChar char="Ø"/>
            </a:pPr>
            <a:r>
              <a:rPr lang="en-US" sz="2400" b="1" dirty="0">
                <a:cs typeface="+mj-cs"/>
              </a:rPr>
              <a:t>Seventh week: </a:t>
            </a:r>
            <a:r>
              <a:rPr lang="en-US" sz="2400" dirty="0">
                <a:cs typeface="+mj-cs"/>
              </a:rPr>
              <a:t>Working on developing programs in cooperation with the employees of the IT programming department.</a:t>
            </a:r>
          </a:p>
          <a:p>
            <a:pPr marL="465138" indent="-465138">
              <a:lnSpc>
                <a:spcPct val="100000"/>
              </a:lnSpc>
              <a:spcBef>
                <a:spcPts val="600"/>
              </a:spcBef>
              <a:buFont typeface="Wingdings" panose="05000000000000000000" pitchFamily="2" charset="2"/>
              <a:buChar char="Ø"/>
            </a:pPr>
            <a:r>
              <a:rPr lang="en-US" sz="2400" b="1" dirty="0">
                <a:cs typeface="+mj-cs"/>
              </a:rPr>
              <a:t>Eighth week: </a:t>
            </a:r>
            <a:r>
              <a:rPr lang="en-US" sz="2400" dirty="0">
                <a:cs typeface="+mj-cs"/>
              </a:rPr>
              <a:t>Working on e-mail and responding to departments within the facility</a:t>
            </a:r>
          </a:p>
        </p:txBody>
      </p:sp>
    </p:spTree>
    <p:extLst>
      <p:ext uri="{BB962C8B-B14F-4D97-AF65-F5344CB8AC3E}">
        <p14:creationId xmlns:p14="http://schemas.microsoft.com/office/powerpoint/2010/main" val="3185176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7</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3200" b="1" dirty="0">
                <a:cs typeface="+mj-cs"/>
              </a:rPr>
              <a:t>Some pictures from the training</a:t>
            </a:r>
            <a:endParaRPr lang="en-US" dirty="0"/>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633182" y="1149460"/>
            <a:ext cx="6105074" cy="42353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buNone/>
            </a:pPr>
            <a:r>
              <a:rPr lang="en-US" sz="2400" dirty="0">
                <a:cs typeface="+mj-cs"/>
              </a:rPr>
              <a:t>In the first week, i.e. the beginning of the training, I got to know the departments of the facility and their work with information technology</a:t>
            </a:r>
          </a:p>
        </p:txBody>
      </p:sp>
      <p:pic>
        <p:nvPicPr>
          <p:cNvPr id="3" name="صورة 2">
            <a:extLst>
              <a:ext uri="{FF2B5EF4-FFF2-40B4-BE49-F238E27FC236}">
                <a16:creationId xmlns:a16="http://schemas.microsoft.com/office/drawing/2014/main" id="{CAEB7284-C8D6-DD95-CF8B-E6B0F194ECD7}"/>
              </a:ext>
            </a:extLst>
          </p:cNvPr>
          <p:cNvPicPr>
            <a:picLocks noChangeAspect="1"/>
          </p:cNvPicPr>
          <p:nvPr/>
        </p:nvPicPr>
        <p:blipFill>
          <a:blip r:embed="rId3"/>
          <a:stretch>
            <a:fillRect/>
          </a:stretch>
        </p:blipFill>
        <p:spPr>
          <a:xfrm>
            <a:off x="7190014" y="1018832"/>
            <a:ext cx="4163786" cy="5551714"/>
          </a:xfrm>
          <a:prstGeom prst="rect">
            <a:avLst/>
          </a:prstGeom>
        </p:spPr>
      </p:pic>
    </p:spTree>
    <p:extLst>
      <p:ext uri="{BB962C8B-B14F-4D97-AF65-F5344CB8AC3E}">
        <p14:creationId xmlns:p14="http://schemas.microsoft.com/office/powerpoint/2010/main" val="490917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8</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Some pictures from the training</a:t>
            </a:r>
            <a:endParaRPr lang="en-US" dirty="0"/>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735691" y="834651"/>
            <a:ext cx="10720618" cy="8959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buNone/>
            </a:pPr>
            <a:r>
              <a:rPr lang="en-US" sz="2400" dirty="0">
                <a:cs typeface="+mj-cs"/>
              </a:rPr>
              <a:t>In the third week, I trained on working on maintaining devices, printers and scanners</a:t>
            </a:r>
          </a:p>
        </p:txBody>
      </p:sp>
      <p:pic>
        <p:nvPicPr>
          <p:cNvPr id="5" name="صورة 4">
            <a:extLst>
              <a:ext uri="{FF2B5EF4-FFF2-40B4-BE49-F238E27FC236}">
                <a16:creationId xmlns:a16="http://schemas.microsoft.com/office/drawing/2014/main" id="{865ABD5E-8313-8A42-B401-81C4E3769D94}"/>
              </a:ext>
            </a:extLst>
          </p:cNvPr>
          <p:cNvPicPr>
            <a:picLocks noChangeAspect="1"/>
          </p:cNvPicPr>
          <p:nvPr/>
        </p:nvPicPr>
        <p:blipFill>
          <a:blip r:embed="rId3"/>
          <a:stretch>
            <a:fillRect/>
          </a:stretch>
        </p:blipFill>
        <p:spPr>
          <a:xfrm>
            <a:off x="735691" y="1730551"/>
            <a:ext cx="3752999" cy="5003998"/>
          </a:xfrm>
          <a:prstGeom prst="rect">
            <a:avLst/>
          </a:prstGeom>
        </p:spPr>
      </p:pic>
      <p:pic>
        <p:nvPicPr>
          <p:cNvPr id="6" name="صورة 5">
            <a:extLst>
              <a:ext uri="{FF2B5EF4-FFF2-40B4-BE49-F238E27FC236}">
                <a16:creationId xmlns:a16="http://schemas.microsoft.com/office/drawing/2014/main" id="{C9B67AB8-978C-15E3-09FE-B27FD01C7538}"/>
              </a:ext>
            </a:extLst>
          </p:cNvPr>
          <p:cNvPicPr>
            <a:picLocks noChangeAspect="1"/>
          </p:cNvPicPr>
          <p:nvPr/>
        </p:nvPicPr>
        <p:blipFill>
          <a:blip r:embed="rId4"/>
          <a:stretch>
            <a:fillRect/>
          </a:stretch>
        </p:blipFill>
        <p:spPr>
          <a:xfrm>
            <a:off x="6509231" y="1730551"/>
            <a:ext cx="3590791" cy="5003998"/>
          </a:xfrm>
          <a:prstGeom prst="rect">
            <a:avLst/>
          </a:prstGeom>
        </p:spPr>
      </p:pic>
    </p:spTree>
    <p:extLst>
      <p:ext uri="{BB962C8B-B14F-4D97-AF65-F5344CB8AC3E}">
        <p14:creationId xmlns:p14="http://schemas.microsoft.com/office/powerpoint/2010/main" val="2384041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9</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Acquired Skills</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617763" y="1193003"/>
            <a:ext cx="10956473" cy="1840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nSpc>
                <a:spcPct val="150000"/>
              </a:lnSpc>
              <a:spcBef>
                <a:spcPts val="600"/>
              </a:spcBef>
              <a:buFont typeface="Wingdings" panose="05000000000000000000" pitchFamily="2" charset="2"/>
              <a:buChar char="Ø"/>
            </a:pPr>
            <a:r>
              <a:rPr lang="en-US" sz="2400" b="1" dirty="0">
                <a:cs typeface="+mj-cs"/>
              </a:rPr>
              <a:t>IT System Management: </a:t>
            </a:r>
            <a:r>
              <a:rPr lang="en-US" sz="2400" dirty="0">
                <a:cs typeface="+mj-cs"/>
              </a:rPr>
              <a:t>Proficiency in server operations and network expansion.</a:t>
            </a:r>
          </a:p>
          <a:p>
            <a:pPr marL="465138" indent="-465138">
              <a:lnSpc>
                <a:spcPct val="150000"/>
              </a:lnSpc>
              <a:spcBef>
                <a:spcPts val="600"/>
              </a:spcBef>
              <a:buFont typeface="Wingdings" panose="05000000000000000000" pitchFamily="2" charset="2"/>
              <a:buChar char="Ø"/>
            </a:pPr>
            <a:r>
              <a:rPr lang="en-US" sz="2400" b="1" dirty="0">
                <a:cs typeface="+mj-cs"/>
              </a:rPr>
              <a:t>Device Maintenance: </a:t>
            </a:r>
            <a:r>
              <a:rPr lang="en-US" sz="2400" dirty="0">
                <a:cs typeface="+mj-cs"/>
              </a:rPr>
              <a:t>Skills in troubleshooting and maintaining printers and scanners.</a:t>
            </a:r>
          </a:p>
          <a:p>
            <a:pPr marL="465138" indent="-465138">
              <a:lnSpc>
                <a:spcPct val="150000"/>
              </a:lnSpc>
              <a:spcBef>
                <a:spcPts val="600"/>
              </a:spcBef>
              <a:buFont typeface="Wingdings" panose="05000000000000000000" pitchFamily="2" charset="2"/>
              <a:buChar char="Ø"/>
            </a:pPr>
            <a:r>
              <a:rPr lang="en-US" sz="2400" b="1" dirty="0">
                <a:cs typeface="+mj-cs"/>
              </a:rPr>
              <a:t>Data Management: </a:t>
            </a:r>
            <a:r>
              <a:rPr lang="en-US" sz="2400" dirty="0">
                <a:cs typeface="+mj-cs"/>
              </a:rPr>
              <a:t>Experience in handling patient data and generating reports.</a:t>
            </a:r>
          </a:p>
          <a:p>
            <a:pPr marL="465138" indent="-465138">
              <a:lnSpc>
                <a:spcPct val="150000"/>
              </a:lnSpc>
              <a:spcBef>
                <a:spcPts val="600"/>
              </a:spcBef>
              <a:buFont typeface="Wingdings" panose="05000000000000000000" pitchFamily="2" charset="2"/>
              <a:buChar char="Ø"/>
            </a:pPr>
            <a:r>
              <a:rPr lang="en-US" sz="2400" b="1" dirty="0">
                <a:cs typeface="+mj-cs"/>
              </a:rPr>
              <a:t>Software Development: </a:t>
            </a:r>
            <a:r>
              <a:rPr lang="en-US" sz="2400" dirty="0">
                <a:cs typeface="+mj-cs"/>
              </a:rPr>
              <a:t>Collaboration on program development and understanding of hospital-specific software.</a:t>
            </a:r>
          </a:p>
          <a:p>
            <a:pPr marL="465138" indent="-465138">
              <a:lnSpc>
                <a:spcPct val="150000"/>
              </a:lnSpc>
              <a:spcBef>
                <a:spcPts val="600"/>
              </a:spcBef>
              <a:buFont typeface="Wingdings" panose="05000000000000000000" pitchFamily="2" charset="2"/>
              <a:buChar char="Ø"/>
            </a:pPr>
            <a:r>
              <a:rPr lang="en-US" sz="2400" b="1" dirty="0">
                <a:cs typeface="+mj-cs"/>
              </a:rPr>
              <a:t>Communication: </a:t>
            </a:r>
            <a:r>
              <a:rPr lang="en-US" sz="2400" dirty="0">
                <a:cs typeface="+mj-cs"/>
              </a:rPr>
              <a:t>Effective management of email correspondence and inter-departmental communication.</a:t>
            </a:r>
          </a:p>
        </p:txBody>
      </p:sp>
    </p:spTree>
    <p:extLst>
      <p:ext uri="{BB962C8B-B14F-4D97-AF65-F5344CB8AC3E}">
        <p14:creationId xmlns:p14="http://schemas.microsoft.com/office/powerpoint/2010/main" val="1689869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10</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Pros of training</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617763" y="1004317"/>
            <a:ext cx="10956473" cy="1840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nSpc>
                <a:spcPct val="150000"/>
              </a:lnSpc>
              <a:spcBef>
                <a:spcPts val="600"/>
              </a:spcBef>
              <a:buFont typeface="Wingdings" panose="05000000000000000000" pitchFamily="2" charset="2"/>
              <a:buChar char="Ø"/>
            </a:pPr>
            <a:r>
              <a:rPr lang="en-US" sz="2400" b="1" dirty="0">
                <a:cs typeface="+mj-cs"/>
              </a:rPr>
              <a:t>Hands-On Experience: </a:t>
            </a:r>
            <a:r>
              <a:rPr lang="en-US" sz="2400" dirty="0">
                <a:cs typeface="+mj-cs"/>
              </a:rPr>
              <a:t>Gained practical skills through real-world tasks.</a:t>
            </a:r>
          </a:p>
          <a:p>
            <a:pPr marL="465138" indent="-465138">
              <a:lnSpc>
                <a:spcPct val="150000"/>
              </a:lnSpc>
              <a:spcBef>
                <a:spcPts val="600"/>
              </a:spcBef>
              <a:buFont typeface="Wingdings" panose="05000000000000000000" pitchFamily="2" charset="2"/>
              <a:buChar char="Ø"/>
            </a:pPr>
            <a:r>
              <a:rPr lang="en-US" sz="2400" b="1" dirty="0">
                <a:cs typeface="+mj-cs"/>
              </a:rPr>
              <a:t>Comprehensive Learning: </a:t>
            </a:r>
            <a:r>
              <a:rPr lang="en-US" sz="2400" dirty="0">
                <a:cs typeface="+mj-cs"/>
              </a:rPr>
              <a:t>Exposure to various aspects of IT in a healthcare setting.</a:t>
            </a:r>
          </a:p>
          <a:p>
            <a:pPr marL="465138" indent="-465138">
              <a:lnSpc>
                <a:spcPct val="150000"/>
              </a:lnSpc>
              <a:spcBef>
                <a:spcPts val="600"/>
              </a:spcBef>
              <a:buFont typeface="Wingdings" panose="05000000000000000000" pitchFamily="2" charset="2"/>
              <a:buChar char="Ø"/>
            </a:pPr>
            <a:r>
              <a:rPr lang="en-US" sz="2400" b="1" dirty="0">
                <a:cs typeface="+mj-cs"/>
              </a:rPr>
              <a:t>Professional Growth: </a:t>
            </a:r>
            <a:r>
              <a:rPr lang="en-US" sz="2400" dirty="0">
                <a:cs typeface="+mj-cs"/>
              </a:rPr>
              <a:t>Enhanced understanding of IT systems and their impact on healthcare.</a:t>
            </a:r>
            <a:endParaRPr lang="ar-YE" sz="2400" dirty="0">
              <a:cs typeface="+mj-cs"/>
            </a:endParaRPr>
          </a:p>
          <a:p>
            <a:pPr marL="0" indent="0">
              <a:lnSpc>
                <a:spcPct val="150000"/>
              </a:lnSpc>
              <a:spcBef>
                <a:spcPts val="600"/>
              </a:spcBef>
              <a:buNone/>
            </a:pPr>
            <a:r>
              <a:rPr lang="en-US" sz="2400" b="1" i="1" dirty="0">
                <a:cs typeface="+mj-cs"/>
              </a:rPr>
              <a:t>Benefits and Advantages:</a:t>
            </a:r>
          </a:p>
          <a:p>
            <a:pPr marL="465138" indent="-465138">
              <a:lnSpc>
                <a:spcPct val="150000"/>
              </a:lnSpc>
              <a:spcBef>
                <a:spcPts val="600"/>
              </a:spcBef>
              <a:buFont typeface="Wingdings" panose="05000000000000000000" pitchFamily="2" charset="2"/>
              <a:buChar char="Ø"/>
            </a:pPr>
            <a:r>
              <a:rPr lang="en-US" sz="2400" dirty="0">
                <a:cs typeface="+mj-cs"/>
              </a:rPr>
              <a:t>Practical application of theoretical knowledge.</a:t>
            </a:r>
          </a:p>
          <a:p>
            <a:pPr marL="465138" indent="-465138">
              <a:lnSpc>
                <a:spcPct val="150000"/>
              </a:lnSpc>
              <a:spcBef>
                <a:spcPts val="600"/>
              </a:spcBef>
              <a:buFont typeface="Wingdings" panose="05000000000000000000" pitchFamily="2" charset="2"/>
              <a:buChar char="Ø"/>
            </a:pPr>
            <a:r>
              <a:rPr lang="en-US" sz="2400" dirty="0">
                <a:cs typeface="+mj-cs"/>
              </a:rPr>
              <a:t>Improved technical and communication skills.</a:t>
            </a:r>
          </a:p>
          <a:p>
            <a:pPr marL="465138" indent="-465138">
              <a:lnSpc>
                <a:spcPct val="150000"/>
              </a:lnSpc>
              <a:spcBef>
                <a:spcPts val="600"/>
              </a:spcBef>
              <a:buFont typeface="Wingdings" panose="05000000000000000000" pitchFamily="2" charset="2"/>
              <a:buChar char="Ø"/>
            </a:pPr>
            <a:r>
              <a:rPr lang="en-US" sz="2400" dirty="0">
                <a:cs typeface="+mj-cs"/>
              </a:rPr>
              <a:t>Valuable experience for future roles in IT and healthcare environments.</a:t>
            </a:r>
          </a:p>
        </p:txBody>
      </p:sp>
    </p:spTree>
    <p:extLst>
      <p:ext uri="{BB962C8B-B14F-4D97-AF65-F5344CB8AC3E}">
        <p14:creationId xmlns:p14="http://schemas.microsoft.com/office/powerpoint/2010/main" val="3915186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11</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Cons of training</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617763" y="888203"/>
            <a:ext cx="10956473" cy="1840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buNone/>
            </a:pPr>
            <a:r>
              <a:rPr lang="en-US" sz="2400" b="1" i="1" dirty="0">
                <a:cs typeface="+mj-cs"/>
              </a:rPr>
              <a:t>Challenges Faced:</a:t>
            </a:r>
          </a:p>
          <a:p>
            <a:pPr marL="465138" indent="-465138">
              <a:lnSpc>
                <a:spcPct val="150000"/>
              </a:lnSpc>
              <a:spcBef>
                <a:spcPts val="600"/>
              </a:spcBef>
              <a:buFont typeface="Wingdings" panose="05000000000000000000" pitchFamily="2" charset="2"/>
              <a:buChar char="Ø"/>
            </a:pPr>
            <a:r>
              <a:rPr lang="en-US" sz="2400" b="1" dirty="0">
                <a:cs typeface="+mj-cs"/>
              </a:rPr>
              <a:t>Technical Difficulties: </a:t>
            </a:r>
            <a:r>
              <a:rPr lang="en-US" sz="2400" dirty="0">
                <a:cs typeface="+mj-cs"/>
              </a:rPr>
              <a:t>Encountered issues with hardware and software that required troubleshooting.</a:t>
            </a:r>
          </a:p>
          <a:p>
            <a:pPr marL="465138" indent="-465138">
              <a:lnSpc>
                <a:spcPct val="150000"/>
              </a:lnSpc>
              <a:spcBef>
                <a:spcPts val="600"/>
              </a:spcBef>
              <a:buFont typeface="Wingdings" panose="05000000000000000000" pitchFamily="2" charset="2"/>
              <a:buChar char="Ø"/>
            </a:pPr>
            <a:r>
              <a:rPr lang="en-US" sz="2400" b="1" dirty="0">
                <a:cs typeface="+mj-cs"/>
              </a:rPr>
              <a:t>Complex Systems: </a:t>
            </a:r>
            <a:r>
              <a:rPr lang="en-US" sz="2400" dirty="0">
                <a:cs typeface="+mj-cs"/>
              </a:rPr>
              <a:t>Initial learning curve with hospital-specific IT systems and procedures.</a:t>
            </a:r>
          </a:p>
          <a:p>
            <a:pPr marL="0" indent="0">
              <a:lnSpc>
                <a:spcPct val="150000"/>
              </a:lnSpc>
              <a:spcBef>
                <a:spcPts val="600"/>
              </a:spcBef>
              <a:buNone/>
            </a:pPr>
            <a:r>
              <a:rPr lang="en-US" sz="2400" b="1" i="1" dirty="0">
                <a:cs typeface="+mj-cs"/>
              </a:rPr>
              <a:t>Areas of Improvement:</a:t>
            </a:r>
          </a:p>
          <a:p>
            <a:pPr marL="465138" indent="-465138">
              <a:lnSpc>
                <a:spcPct val="150000"/>
              </a:lnSpc>
              <a:spcBef>
                <a:spcPts val="600"/>
              </a:spcBef>
              <a:buFont typeface="Wingdings" panose="05000000000000000000" pitchFamily="2" charset="2"/>
              <a:buChar char="Ø"/>
            </a:pPr>
            <a:r>
              <a:rPr lang="en-US" sz="2400" b="1" dirty="0">
                <a:cs typeface="+mj-cs"/>
              </a:rPr>
              <a:t>Training Documentation: </a:t>
            </a:r>
            <a:r>
              <a:rPr lang="en-US" sz="2400" dirty="0">
                <a:cs typeface="+mj-cs"/>
              </a:rPr>
              <a:t>More detailed documentation and training materials could help new trainees.</a:t>
            </a:r>
          </a:p>
          <a:p>
            <a:pPr marL="465138" indent="-465138">
              <a:lnSpc>
                <a:spcPct val="150000"/>
              </a:lnSpc>
              <a:spcBef>
                <a:spcPts val="600"/>
              </a:spcBef>
              <a:buFont typeface="Wingdings" panose="05000000000000000000" pitchFamily="2" charset="2"/>
              <a:buChar char="Ø"/>
            </a:pPr>
            <a:r>
              <a:rPr lang="en-US" sz="2400" b="1" dirty="0">
                <a:cs typeface="+mj-cs"/>
              </a:rPr>
              <a:t>Support Systems: </a:t>
            </a:r>
            <a:r>
              <a:rPr lang="en-US" sz="2400" dirty="0">
                <a:cs typeface="+mj-cs"/>
              </a:rPr>
              <a:t>Enhanced support during initial tasks to ease the learning process.</a:t>
            </a:r>
          </a:p>
        </p:txBody>
      </p:sp>
    </p:spTree>
    <p:extLst>
      <p:ext uri="{BB962C8B-B14F-4D97-AF65-F5344CB8AC3E}">
        <p14:creationId xmlns:p14="http://schemas.microsoft.com/office/powerpoint/2010/main" val="3681841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12</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362857" y="0"/>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Recommendations for Future Training</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1346653" y="1134946"/>
            <a:ext cx="9498694" cy="40466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5138" indent="-465138">
              <a:lnSpc>
                <a:spcPct val="150000"/>
              </a:lnSpc>
              <a:spcBef>
                <a:spcPts val="600"/>
              </a:spcBef>
              <a:buFont typeface="Wingdings" panose="05000000000000000000" pitchFamily="2" charset="2"/>
              <a:buChar char="Ø"/>
            </a:pPr>
            <a:r>
              <a:rPr lang="en-US" sz="2400" b="1" dirty="0">
                <a:cs typeface="+mj-cs"/>
              </a:rPr>
              <a:t>Structured Onboarding: </a:t>
            </a:r>
            <a:r>
              <a:rPr lang="en-US" sz="2400" dirty="0">
                <a:cs typeface="+mj-cs"/>
              </a:rPr>
              <a:t>Implement a more structured onboarding process for new trainees.</a:t>
            </a:r>
          </a:p>
          <a:p>
            <a:pPr marL="465138" indent="-465138">
              <a:lnSpc>
                <a:spcPct val="150000"/>
              </a:lnSpc>
              <a:spcBef>
                <a:spcPts val="600"/>
              </a:spcBef>
              <a:buFont typeface="Wingdings" panose="05000000000000000000" pitchFamily="2" charset="2"/>
              <a:buChar char="Ø"/>
            </a:pPr>
            <a:r>
              <a:rPr lang="en-US" sz="2400" b="1" dirty="0">
                <a:cs typeface="+mj-cs"/>
              </a:rPr>
              <a:t>Enhanced Resources: </a:t>
            </a:r>
            <a:r>
              <a:rPr lang="en-US" sz="2400" dirty="0">
                <a:cs typeface="+mj-cs"/>
              </a:rPr>
              <a:t>Provide detailed manuals and guides on specific IT systems used in the hospital.</a:t>
            </a:r>
          </a:p>
          <a:p>
            <a:pPr marL="465138" indent="-465138">
              <a:lnSpc>
                <a:spcPct val="150000"/>
              </a:lnSpc>
              <a:spcBef>
                <a:spcPts val="600"/>
              </a:spcBef>
              <a:buFont typeface="Wingdings" panose="05000000000000000000" pitchFamily="2" charset="2"/>
              <a:buChar char="Ø"/>
            </a:pPr>
            <a:r>
              <a:rPr lang="en-US" sz="2400" b="1" dirty="0">
                <a:cs typeface="+mj-cs"/>
              </a:rPr>
              <a:t>Increased Supervision: </a:t>
            </a:r>
            <a:r>
              <a:rPr lang="en-US" sz="2400" dirty="0">
                <a:cs typeface="+mj-cs"/>
              </a:rPr>
              <a:t>Offer more frequent supervision and feedback during initial tasks.</a:t>
            </a:r>
          </a:p>
        </p:txBody>
      </p:sp>
    </p:spTree>
    <p:extLst>
      <p:ext uri="{BB962C8B-B14F-4D97-AF65-F5344CB8AC3E}">
        <p14:creationId xmlns:p14="http://schemas.microsoft.com/office/powerpoint/2010/main" val="2001489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13</a:t>
            </a:fld>
            <a:endParaRPr lang="en-US" dirty="0"/>
          </a:p>
        </p:txBody>
      </p:sp>
      <p:sp>
        <p:nvSpPr>
          <p:cNvPr id="2" name="Title 18">
            <a:extLst>
              <a:ext uri="{FF2B5EF4-FFF2-40B4-BE49-F238E27FC236}">
                <a16:creationId xmlns:a16="http://schemas.microsoft.com/office/drawing/2014/main" id="{A509E1FE-00D5-1FEA-5ED9-DB7A1262126B}"/>
              </a:ext>
            </a:extLst>
          </p:cNvPr>
          <p:cNvSpPr txBox="1">
            <a:spLocks/>
          </p:cNvSpPr>
          <p:nvPr/>
        </p:nvSpPr>
        <p:spPr>
          <a:xfrm>
            <a:off x="186073" y="82297"/>
            <a:ext cx="11829143" cy="7112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b="1" dirty="0"/>
              <a:t>Conclusion</a:t>
            </a:r>
          </a:p>
        </p:txBody>
      </p:sp>
      <p:sp>
        <p:nvSpPr>
          <p:cNvPr id="8" name="Content Placeholder 7">
            <a:extLst>
              <a:ext uri="{FF2B5EF4-FFF2-40B4-BE49-F238E27FC236}">
                <a16:creationId xmlns:a16="http://schemas.microsoft.com/office/drawing/2014/main" id="{2E3E314E-C272-1AB9-49AC-AB0854CBD1A9}"/>
              </a:ext>
            </a:extLst>
          </p:cNvPr>
          <p:cNvSpPr txBox="1">
            <a:spLocks/>
          </p:cNvSpPr>
          <p:nvPr/>
        </p:nvSpPr>
        <p:spPr>
          <a:xfrm>
            <a:off x="854755" y="1134946"/>
            <a:ext cx="10482490" cy="47448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600"/>
              </a:spcBef>
              <a:buNone/>
            </a:pPr>
            <a:r>
              <a:rPr lang="en-US" sz="2400" dirty="0">
                <a:cs typeface="+mj-cs"/>
              </a:rPr>
              <a:t>The training experience at Khamis Mushayt General Hospital was highly valuable, offering practical insights into the integration of IT systems within a healthcare setting. Through hands-on tasks such as managing server operations, maintaining devices, and handling patient data, I was able to apply theoretical knowledge in a real-world context. The training significantly contributed to my professional development, preparing me for future roles in IT by providing a comprehensive perspective on the intersection of technology and healthcare.</a:t>
            </a:r>
          </a:p>
        </p:txBody>
      </p:sp>
    </p:spTree>
    <p:extLst>
      <p:ext uri="{BB962C8B-B14F-4D97-AF65-F5344CB8AC3E}">
        <p14:creationId xmlns:p14="http://schemas.microsoft.com/office/powerpoint/2010/main" val="3334693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21" descr="Person in black skirt and white shirt holding some dandelions">
            <a:extLst>
              <a:ext uri="{FF2B5EF4-FFF2-40B4-BE49-F238E27FC236}">
                <a16:creationId xmlns:a16="http://schemas.microsoft.com/office/drawing/2014/main" id="{FFD2BD9F-962D-9BA5-14BE-C9CD52FEF9C7}"/>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t="18" b="18"/>
          <a:stretch/>
        </p:blipFill>
        <p:spPr>
          <a:xfrm>
            <a:off x="7401941" y="0"/>
            <a:ext cx="4790059" cy="6587067"/>
          </a:xfrm>
        </p:spPr>
      </p:pic>
      <p:sp>
        <p:nvSpPr>
          <p:cNvPr id="5" name="Title 2">
            <a:extLst>
              <a:ext uri="{FF2B5EF4-FFF2-40B4-BE49-F238E27FC236}">
                <a16:creationId xmlns:a16="http://schemas.microsoft.com/office/drawing/2014/main" id="{E9B0E348-B82F-90BB-3DC3-48548AC4CB40}"/>
              </a:ext>
            </a:extLst>
          </p:cNvPr>
          <p:cNvSpPr txBox="1">
            <a:spLocks/>
          </p:cNvSpPr>
          <p:nvPr/>
        </p:nvSpPr>
        <p:spPr>
          <a:xfrm>
            <a:off x="472476" y="0"/>
            <a:ext cx="6660533" cy="1930400"/>
          </a:xfrm>
          <a:prstGeom prst="rect">
            <a:avLst/>
          </a:prstGeom>
        </p:spPr>
        <p:txBody>
          <a:bodyPr vert="horz" lIns="91440" tIns="45720" rIns="91440" bIns="45720" rtlCol="0" anchor="ctr">
            <a:noAutofit/>
          </a:bodyPr>
          <a:lstStyle>
            <a:lvl1pPr algn="l" defTabSz="914400" rtl="0" eaLnBrk="1" latinLnBrk="0" hangingPunct="1">
              <a:lnSpc>
                <a:spcPct val="75000"/>
              </a:lnSpc>
              <a:spcBef>
                <a:spcPct val="0"/>
              </a:spcBef>
              <a:buNone/>
              <a:defRPr sz="4800" kern="1200">
                <a:solidFill>
                  <a:schemeClr val="tx1"/>
                </a:solidFill>
                <a:latin typeface="+mj-lt"/>
                <a:ea typeface="+mj-ea"/>
                <a:cs typeface="+mj-cs"/>
              </a:defRPr>
            </a:lvl1pPr>
          </a:lstStyle>
          <a:p>
            <a:pPr>
              <a:lnSpc>
                <a:spcPct val="150000"/>
              </a:lnSpc>
            </a:pPr>
            <a:r>
              <a:rPr lang="en-US" sz="7200"/>
              <a:t>Thank You</a:t>
            </a:r>
            <a:r>
              <a:rPr lang="en-US" sz="3600"/>
              <a:t> </a:t>
            </a:r>
            <a:endParaRPr lang="en-US" dirty="0"/>
          </a:p>
        </p:txBody>
      </p:sp>
      <p:sp>
        <p:nvSpPr>
          <p:cNvPr id="6" name="Title 2">
            <a:extLst>
              <a:ext uri="{FF2B5EF4-FFF2-40B4-BE49-F238E27FC236}">
                <a16:creationId xmlns:a16="http://schemas.microsoft.com/office/drawing/2014/main" id="{C6F7DEBA-FBA7-CA32-D556-28D0A798D793}"/>
              </a:ext>
            </a:extLst>
          </p:cNvPr>
          <p:cNvSpPr txBox="1">
            <a:spLocks/>
          </p:cNvSpPr>
          <p:nvPr/>
        </p:nvSpPr>
        <p:spPr>
          <a:xfrm>
            <a:off x="472476" y="3429000"/>
            <a:ext cx="5413829" cy="155665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l">
              <a:lnSpc>
                <a:spcPct val="150000"/>
              </a:lnSpc>
            </a:pPr>
            <a:r>
              <a:rPr lang="en-US" sz="4000" dirty="0"/>
              <a:t>By:</a:t>
            </a:r>
            <a:endParaRPr lang="ar-YE" sz="4000" dirty="0"/>
          </a:p>
          <a:p>
            <a:pPr algn="l">
              <a:lnSpc>
                <a:spcPct val="150000"/>
              </a:lnSpc>
            </a:pPr>
            <a:r>
              <a:rPr lang="en-US" sz="4000" dirty="0">
                <a:solidFill>
                  <a:srgbClr val="000000"/>
                </a:solidFill>
              </a:rPr>
              <a:t>Julia Ali Alahmari</a:t>
            </a:r>
            <a:endParaRPr lang="en-US" sz="3200" dirty="0">
              <a:solidFill>
                <a:srgbClr val="000000"/>
              </a:solidFill>
            </a:endParaRPr>
          </a:p>
        </p:txBody>
      </p:sp>
      <p:sp>
        <p:nvSpPr>
          <p:cNvPr id="7" name="Title 2">
            <a:extLst>
              <a:ext uri="{FF2B5EF4-FFF2-40B4-BE49-F238E27FC236}">
                <a16:creationId xmlns:a16="http://schemas.microsoft.com/office/drawing/2014/main" id="{29DB20FF-92D0-7B56-513C-E1630CF9B31A}"/>
              </a:ext>
            </a:extLst>
          </p:cNvPr>
          <p:cNvSpPr txBox="1">
            <a:spLocks/>
          </p:cNvSpPr>
          <p:nvPr/>
        </p:nvSpPr>
        <p:spPr>
          <a:xfrm>
            <a:off x="101600" y="6346373"/>
            <a:ext cx="3236686" cy="50437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l">
              <a:lnSpc>
                <a:spcPct val="150000"/>
              </a:lnSpc>
            </a:pPr>
            <a:r>
              <a:rPr lang="en-US" sz="2000" dirty="0"/>
              <a:t>2024-1446</a:t>
            </a:r>
          </a:p>
        </p:txBody>
      </p:sp>
    </p:spTree>
    <p:extLst>
      <p:ext uri="{BB962C8B-B14F-4D97-AF65-F5344CB8AC3E}">
        <p14:creationId xmlns:p14="http://schemas.microsoft.com/office/powerpoint/2010/main" val="2222324472"/>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{01E6D86E-4365-41CC-922E-ACB3E7567150}tf11964407_win32</Template>
  <TotalTime>314</TotalTime>
  <Words>917</Words>
  <Application>Microsoft Office PowerPoint</Application>
  <PresentationFormat>شاشة عريضة</PresentationFormat>
  <Paragraphs>93</Paragraphs>
  <Slides>14</Slides>
  <Notes>14</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14</vt:i4>
      </vt:variant>
    </vt:vector>
  </HeadingPairs>
  <TitlesOfParts>
    <vt:vector size="21" baseType="lpstr">
      <vt:lpstr>Arial</vt:lpstr>
      <vt:lpstr>Calibri</vt:lpstr>
      <vt:lpstr>Courier New</vt:lpstr>
      <vt:lpstr>Gill Sans Nova Light</vt:lpstr>
      <vt:lpstr>Sagona Book</vt:lpstr>
      <vt:lpstr>Wingdings</vt:lpstr>
      <vt:lpstr>Custom</vt:lpstr>
      <vt:lpstr>Training Experience presentation Khamis Mushayt General Hospital </vt:lpstr>
      <vt:lpstr>Introduction</vt:lpstr>
      <vt:lpstr>Definition of the Training Entity</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 Alswidi</dc:creator>
  <cp:lastModifiedBy>PRO Alswidi</cp:lastModifiedBy>
  <cp:revision>1</cp:revision>
  <dcterms:created xsi:type="dcterms:W3CDTF">2024-08-08T13:55:11Z</dcterms:created>
  <dcterms:modified xsi:type="dcterms:W3CDTF">2024-08-08T19:09:36Z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